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5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72" r:id="rId24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3"/>
    <a:srgbClr val="00A7E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8698" autoAdjust="0"/>
  </p:normalViewPr>
  <p:slideViewPr>
    <p:cSldViewPr>
      <p:cViewPr>
        <p:scale>
          <a:sx n="60" d="100"/>
          <a:sy n="60" d="100"/>
        </p:scale>
        <p:origin x="-2448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5759-19DB-4539-B902-8D5ABBDEDEDA}" type="datetimeFigureOut">
              <a:rPr lang="fi-FI" smtClean="0"/>
              <a:t>9.3.2017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49E3-F8DC-415E-A497-51A2BBE98C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07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C236F-7350-4108-8863-931C82AEEE0C}" type="datetimeFigureOut">
              <a:rPr lang="fi-FI" smtClean="0"/>
              <a:t>9.3.2017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6C04-C427-47BC-8C98-74CBBE5673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65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6C04-C427-47BC-8C98-74CBBE5673C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64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6C04-C427-47BC-8C98-74CBBE5673CB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23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589240"/>
            <a:ext cx="7772400" cy="504056"/>
          </a:xfrm>
        </p:spPr>
        <p:txBody>
          <a:bodyPr>
            <a:noAutofit/>
          </a:bodyPr>
          <a:lstStyle>
            <a:lvl1pPr>
              <a:defRPr sz="4000">
                <a:solidFill>
                  <a:srgbClr val="00A7E2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6237312"/>
            <a:ext cx="6400800" cy="33759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895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1642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76064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55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76064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4038600" cy="38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132855"/>
            <a:ext cx="4038600" cy="381642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223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29320" y="2890292"/>
            <a:ext cx="8229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Lopputeksti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 userDrawn="1"/>
        </p:nvSpPr>
        <p:spPr>
          <a:xfrm>
            <a:off x="581720" y="1743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AC1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rgbClr val="00A7E2"/>
                </a:solidFill>
              </a:rPr>
              <a:t>Lopputeksti</a:t>
            </a:r>
            <a:endParaRPr lang="fi-FI" dirty="0">
              <a:solidFill>
                <a:srgbClr val="00A7E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83" y="4365104"/>
            <a:ext cx="3962073" cy="16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164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76064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76064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4038600" cy="38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132855"/>
            <a:ext cx="4038600" cy="381642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8157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29320" y="2890292"/>
            <a:ext cx="8229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Lopputeksti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 userDrawn="1"/>
        </p:nvSpPr>
        <p:spPr>
          <a:xfrm>
            <a:off x="581720" y="1743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AC1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Lopputeksti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83" y="4365104"/>
            <a:ext cx="3962073" cy="16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ussivu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57257" y="2191572"/>
            <a:ext cx="6036199" cy="332471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647" y="1830461"/>
            <a:ext cx="6035809" cy="3611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1">
                <a:solidFill>
                  <a:srgbClr val="800000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OTSIKKO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3733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57200" y="861567"/>
            <a:ext cx="82296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826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somero.fi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49660" y="6048176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SOMERON KAUPUNKI</a:t>
            </a:r>
          </a:p>
          <a:p>
            <a:r>
              <a:rPr lang="fi-FI" sz="1400" dirty="0" smtClean="0"/>
              <a:t>Joensuuntie</a:t>
            </a:r>
            <a:r>
              <a:rPr lang="fi-FI" sz="1400" baseline="0" dirty="0" smtClean="0"/>
              <a:t> 20 | 31400 Somero</a:t>
            </a:r>
          </a:p>
          <a:p>
            <a:r>
              <a:rPr lang="fi-FI" sz="1400" baseline="0" dirty="0" smtClean="0"/>
              <a:t>p. (02) 77991 | </a:t>
            </a:r>
            <a:r>
              <a:rPr lang="fi-FI" sz="1400" baseline="0" dirty="0" err="1" smtClean="0"/>
              <a:t>info@somero.fi</a:t>
            </a:r>
            <a:endParaRPr lang="fi-FI" sz="1400" dirty="0"/>
          </a:p>
        </p:txBody>
      </p:sp>
      <p:sp>
        <p:nvSpPr>
          <p:cNvPr id="9" name="Tekstiruutu 8">
            <a:hlinkClick r:id="rId11"/>
          </p:cNvPr>
          <p:cNvSpPr txBox="1"/>
          <p:nvPr/>
        </p:nvSpPr>
        <p:spPr>
          <a:xfrm>
            <a:off x="6660232" y="64175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err="1" smtClean="0">
                <a:solidFill>
                  <a:srgbClr val="00A7E2"/>
                </a:solidFill>
              </a:rPr>
              <a:t>www.somero.fi</a:t>
            </a:r>
            <a:endParaRPr lang="fi-FI" dirty="0">
              <a:solidFill>
                <a:srgbClr val="00A7E2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>
            <a:off x="449660" y="6048176"/>
            <a:ext cx="8226796" cy="0"/>
          </a:xfrm>
          <a:prstGeom prst="line">
            <a:avLst/>
          </a:prstGeom>
          <a:ln w="28575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50" r:id="rId5"/>
    <p:sldLayoutId id="2147483652" r:id="rId6"/>
    <p:sldLayoutId id="2147483656" r:id="rId7"/>
    <p:sldLayoutId id="2147483662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A7E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uuso.alatalo@somero.f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5445224"/>
            <a:ext cx="7772400" cy="504056"/>
          </a:xfrm>
        </p:spPr>
        <p:txBody>
          <a:bodyPr/>
          <a:lstStyle/>
          <a:p>
            <a:r>
              <a:rPr lang="fi-FI" dirty="0" smtClean="0"/>
              <a:t>Someron SAK 9.3.2017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47664" y="6021288"/>
            <a:ext cx="6400800" cy="553616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Juuso Alatalo</a:t>
            </a:r>
          </a:p>
          <a:p>
            <a:r>
              <a:rPr lang="fi-FI" dirty="0" smtClean="0"/>
              <a:t>Someron kaupungin elinkeinotoimen kehittämisasiantuntija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4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3. IOT eli teollinen internet / esineiden internet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Teollinen </a:t>
            </a:r>
            <a:r>
              <a:rPr lang="fi-FI" dirty="0"/>
              <a:t>internet – </a:t>
            </a:r>
            <a:r>
              <a:rPr lang="fi-FI" dirty="0" err="1"/>
              <a:t>Internet</a:t>
            </a:r>
            <a:r>
              <a:rPr lang="fi-FI" dirty="0"/>
              <a:t> of </a:t>
            </a:r>
            <a:r>
              <a:rPr lang="fi-FI" dirty="0" err="1"/>
              <a:t>Things</a:t>
            </a:r>
            <a:r>
              <a:rPr lang="fi-FI" dirty="0"/>
              <a:t> – tarkoittaa </a:t>
            </a:r>
            <a:r>
              <a:rPr lang="fi-FI" dirty="0" smtClean="0"/>
              <a:t>esineiden</a:t>
            </a:r>
            <a:r>
              <a:rPr lang="fi-FI" dirty="0"/>
              <a:t>, palvelujen, ohjelmistojen ja järjestelmien </a:t>
            </a:r>
            <a:r>
              <a:rPr lang="fi-FI" dirty="0" err="1" smtClean="0"/>
              <a:t>yhteenliittämistä</a:t>
            </a:r>
            <a:r>
              <a:rPr lang="fi-FI" dirty="0" smtClean="0"/>
              <a:t> </a:t>
            </a:r>
            <a:r>
              <a:rPr lang="fi-FI" dirty="0" err="1" smtClean="0"/>
              <a:t>internettiä</a:t>
            </a:r>
            <a:r>
              <a:rPr lang="fi-FI" dirty="0" smtClean="0"/>
              <a:t> hyödyntäen. Reaaliaikaista </a:t>
            </a:r>
            <a:r>
              <a:rPr lang="fi-FI" dirty="0"/>
              <a:t>tietoa voidaan analysoida automatisoidusti, jolloin saadaan enemmän informaatiota </a:t>
            </a:r>
            <a:r>
              <a:rPr lang="fi-FI" dirty="0" smtClean="0"/>
              <a:t>toimintojen </a:t>
            </a:r>
            <a:r>
              <a:rPr lang="fi-FI" dirty="0"/>
              <a:t>tueksi.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IOT </a:t>
            </a:r>
            <a:r>
              <a:rPr lang="fi-FI" dirty="0"/>
              <a:t>synnyttää kaikille toimialoille uusia mahdollisuuksia toimintojen tehostamiseen ja uusiin liiketoimintamalleihin.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1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Yritys- ja elinkeinotoimijoiden tutustumissarja</a:t>
            </a:r>
          </a:p>
          <a:p>
            <a:r>
              <a:rPr lang="fi-FI" dirty="0" smtClean="0"/>
              <a:t>Aktiivinen yritysneuvonta</a:t>
            </a:r>
          </a:p>
          <a:p>
            <a:r>
              <a:rPr lang="fi-FI" dirty="0" smtClean="0"/>
              <a:t>Yrittäjäseminaarit</a:t>
            </a:r>
          </a:p>
          <a:p>
            <a:r>
              <a:rPr lang="fi-FI" dirty="0" smtClean="0"/>
              <a:t>Työllisyyden edistäminen</a:t>
            </a:r>
          </a:p>
          <a:p>
            <a:r>
              <a:rPr lang="fi-FI" dirty="0" smtClean="0"/>
              <a:t>Lautakuntatyöskentely</a:t>
            </a:r>
          </a:p>
          <a:p>
            <a:r>
              <a:rPr lang="fi-FI" dirty="0" err="1" smtClean="0"/>
              <a:t>Ruunalan</a:t>
            </a:r>
            <a:r>
              <a:rPr lang="fi-FI" dirty="0" smtClean="0"/>
              <a:t> yritysalue</a:t>
            </a:r>
          </a:p>
          <a:p>
            <a:r>
              <a:rPr lang="fi-FI" dirty="0" smtClean="0"/>
              <a:t>Joensuuntien elävöittäminen</a:t>
            </a:r>
          </a:p>
          <a:p>
            <a:r>
              <a:rPr lang="fi-FI" dirty="0" err="1"/>
              <a:t>SEUTU-ohjelma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Syyskausi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Tuetaan yrityksiä ja edistetään yrittäjyyttä </a:t>
            </a:r>
            <a:r>
              <a:rPr lang="fi-FI" dirty="0" smtClean="0"/>
              <a:t>monipuolisesti</a:t>
            </a:r>
          </a:p>
          <a:p>
            <a:endParaRPr lang="fi-FI" dirty="0"/>
          </a:p>
          <a:p>
            <a:r>
              <a:rPr lang="fi-FI" dirty="0"/>
              <a:t>Elinkeinoelämän kehitystä ja myönteistä yritysilmapiiriä lisäävä </a:t>
            </a:r>
            <a:r>
              <a:rPr lang="fi-FI" dirty="0" smtClean="0"/>
              <a:t>sidosryhmäyhteistyö</a:t>
            </a:r>
          </a:p>
          <a:p>
            <a:endParaRPr lang="fi-FI" dirty="0"/>
          </a:p>
          <a:p>
            <a:r>
              <a:rPr lang="fi-FI" dirty="0"/>
              <a:t>Aktiivista ja näkyvää markkinointia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Vuoden 2017 elinkeinotoimen painopisteet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1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752529"/>
          </a:xfrm>
        </p:spPr>
        <p:txBody>
          <a:bodyPr>
            <a:noAutofit/>
          </a:bodyPr>
          <a:lstStyle/>
          <a:p>
            <a:r>
              <a:rPr lang="fi-FI" sz="2000" dirty="0"/>
              <a:t>Järjestetään yrittäjäyhdistysten ja kaupungin elinkeinotoiminnasta vastaavien viranhaltijoiden välisiä säännöllisiä </a:t>
            </a:r>
            <a:r>
              <a:rPr lang="fi-FI" sz="2000" dirty="0" smtClean="0"/>
              <a:t>tapaamisia.</a:t>
            </a:r>
            <a:r>
              <a:rPr lang="fi-FI" sz="2000" dirty="0"/>
              <a:t> </a:t>
            </a:r>
            <a:r>
              <a:rPr lang="fi-FI" sz="2000" dirty="0" smtClean="0"/>
              <a:t>Samoin järjestetään </a:t>
            </a:r>
            <a:r>
              <a:rPr lang="fi-FI" sz="2000" dirty="0"/>
              <a:t>elinkeinotoimen ja maaseutuyksikön yhteisiä </a:t>
            </a:r>
            <a:r>
              <a:rPr lang="fi-FI" sz="2000" dirty="0" smtClean="0"/>
              <a:t>palavereja. </a:t>
            </a:r>
          </a:p>
          <a:p>
            <a:endParaRPr lang="fi-FI" sz="2000" dirty="0"/>
          </a:p>
          <a:p>
            <a:r>
              <a:rPr lang="fi-FI" sz="2000" dirty="0" smtClean="0"/>
              <a:t>Yrittäjänpäivän </a:t>
            </a:r>
            <a:r>
              <a:rPr lang="fi-FI" sz="2000" dirty="0"/>
              <a:t>seminaari, työllistämisseminaari, </a:t>
            </a:r>
            <a:r>
              <a:rPr lang="fi-FI" sz="2000" dirty="0" err="1"/>
              <a:t>SEUTU-ohjelman</a:t>
            </a:r>
            <a:r>
              <a:rPr lang="fi-FI" sz="2000" dirty="0"/>
              <a:t> infotilaisuus ja kaksi infotilaisuutta uuden yrityksen perustamiseen liittyen.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 smtClean="0"/>
              <a:t>Luodaan </a:t>
            </a:r>
            <a:r>
              <a:rPr lang="fi-FI" sz="2000" dirty="0"/>
              <a:t>vaihtoehto yritysvaikutusten arviointimenettelyksi vuonna 2017 alkavalle uudelle valtuustokaudelle. </a:t>
            </a:r>
          </a:p>
          <a:p>
            <a:endParaRPr lang="fi-FI" sz="2000" dirty="0"/>
          </a:p>
          <a:p>
            <a:r>
              <a:rPr lang="fi-FI" sz="2000" dirty="0" smtClean="0"/>
              <a:t>Kaupunki ja yrittäjäyhdistykset kannustavat yrittäjiä vastaamaan Suomen </a:t>
            </a:r>
            <a:r>
              <a:rPr lang="fi-FI" sz="2000" dirty="0"/>
              <a:t>Yrittäjät </a:t>
            </a:r>
            <a:r>
              <a:rPr lang="fi-FI" sz="2000" dirty="0" smtClean="0"/>
              <a:t>ry:n ja muiden toimijoiden teettämiin </a:t>
            </a:r>
            <a:r>
              <a:rPr lang="fi-FI" sz="2000" dirty="0"/>
              <a:t>y</a:t>
            </a:r>
            <a:r>
              <a:rPr lang="fi-FI" sz="2000" dirty="0" smtClean="0"/>
              <a:t>ritysten ilmapiirimittauksiin -&gt; tutkimusten </a:t>
            </a:r>
            <a:r>
              <a:rPr lang="fi-FI" sz="2000" dirty="0"/>
              <a:t>hyödyntämis- ja </a:t>
            </a:r>
            <a:r>
              <a:rPr lang="fi-FI" sz="2000" dirty="0" smtClean="0"/>
              <a:t>kehittämismahdollisuudet.</a:t>
            </a:r>
            <a:endParaRPr lang="fi-FI" sz="20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221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3"/>
          </a:xfrm>
        </p:spPr>
        <p:txBody>
          <a:bodyPr>
            <a:normAutofit/>
          </a:bodyPr>
          <a:lstStyle/>
          <a:p>
            <a:r>
              <a:rPr lang="fi-FI" sz="2300" dirty="0"/>
              <a:t>Panostetaan </a:t>
            </a:r>
            <a:r>
              <a:rPr lang="fi-FI" sz="2300" dirty="0" err="1"/>
              <a:t>Ruunalan</a:t>
            </a:r>
            <a:r>
              <a:rPr lang="fi-FI" sz="2300" dirty="0"/>
              <a:t> ja Harjun yritysalueiden markkinointiin luomalla niille omat materiaalit (mm. tienvarsimainokset, </a:t>
            </a:r>
            <a:r>
              <a:rPr lang="fi-FI" sz="2300" dirty="0" err="1"/>
              <a:t>havainnekuvat</a:t>
            </a:r>
            <a:r>
              <a:rPr lang="fi-FI" sz="2300" dirty="0"/>
              <a:t>) sekä toteuttamalla oma markkinointikampanja</a:t>
            </a:r>
            <a:r>
              <a:rPr lang="fi-FI" sz="2300" dirty="0" smtClean="0"/>
              <a:t>.</a:t>
            </a:r>
          </a:p>
          <a:p>
            <a:pPr marL="0" indent="0">
              <a:buNone/>
            </a:pPr>
            <a:r>
              <a:rPr lang="fi-FI" sz="2300" dirty="0" smtClean="0"/>
              <a:t> </a:t>
            </a:r>
            <a:endParaRPr lang="fi-FI" sz="2300" dirty="0"/>
          </a:p>
          <a:p>
            <a:r>
              <a:rPr lang="fi-FI" sz="2300" dirty="0" smtClean="0"/>
              <a:t>Selvitetään </a:t>
            </a:r>
            <a:r>
              <a:rPr lang="fi-FI" sz="2300" dirty="0"/>
              <a:t>kaupungin strategian mukainen työllistämis- ja rakentamisperusteisen tonttihinnoittelun käyttöönottovaihtoehdot</a:t>
            </a:r>
            <a:r>
              <a:rPr lang="fi-FI" sz="2300" dirty="0" smtClean="0"/>
              <a:t>.</a:t>
            </a:r>
          </a:p>
          <a:p>
            <a:pPr marL="0" indent="0">
              <a:buNone/>
            </a:pPr>
            <a:endParaRPr lang="fi-FI" sz="2300" dirty="0"/>
          </a:p>
          <a:p>
            <a:r>
              <a:rPr lang="fi-FI" sz="2300" dirty="0" smtClean="0"/>
              <a:t>Someron matkailumarkkinointimateriaaleista </a:t>
            </a:r>
            <a:r>
              <a:rPr lang="fi-FI" sz="2300" dirty="0"/>
              <a:t>tehdään englanninkieliset versiot.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Työllisyyden edistämisen ohjausryhmä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Elinkeinotoimi kokoavana voimana mm. eräissä tilaisuuksissa: Duunitreffit, työllisyysillat, ym.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Muuta erityistä; TYÖLLISYYS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53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hangingPunct="0"/>
            <a:r>
              <a:rPr lang="fi-FI" sz="5000" dirty="0" smtClean="0"/>
              <a:t>Someron </a:t>
            </a:r>
            <a:r>
              <a:rPr lang="fi-FI" sz="5000" dirty="0"/>
              <a:t>kaupunki voi myöntää palkkatukea somerolaiselle tai Somerolle sijoittuvalle työnantajalle somerolaisen pitkäaikaistyöttömän tai alle 30-vuotiaan ilman palkkatyökokemusta olevan tai yhteiskuntatakuun piiriin kuuluvan nuoren työllistämiseen. Pitkäaikaistyöttömäksi katsotaan yhtäjaksoisesti vähintään vuoden työttömänä ollut henkilö ja nuorella tarkoitetaan ilman aiempaa palkkatyökokemusta olevaa alle 30-vuotiasta henkilöä ilman työttömyyden kestovaatimusta.</a:t>
            </a:r>
          </a:p>
          <a:p>
            <a:pPr marL="0" indent="0" hangingPunct="0">
              <a:buNone/>
            </a:pPr>
            <a:r>
              <a:rPr lang="fi-FI" sz="5000" dirty="0"/>
              <a:t> </a:t>
            </a:r>
          </a:p>
          <a:p>
            <a:pPr hangingPunct="0"/>
            <a:r>
              <a:rPr lang="fi-FI" sz="5000" dirty="0" smtClean="0"/>
              <a:t>Someron </a:t>
            </a:r>
            <a:r>
              <a:rPr lang="fi-FI" sz="5000" dirty="0"/>
              <a:t>kaupungin palkkatukea voidaan myöntää </a:t>
            </a:r>
            <a:r>
              <a:rPr lang="fi-FI" sz="5000" dirty="0" err="1"/>
              <a:t>TE-palvelun</a:t>
            </a:r>
            <a:r>
              <a:rPr lang="fi-FI" sz="5000" dirty="0"/>
              <a:t> palkkatuen lisäksi tai ilman </a:t>
            </a:r>
            <a:r>
              <a:rPr lang="fi-FI" sz="5000" dirty="0" err="1"/>
              <a:t>TE-palvelun</a:t>
            </a:r>
            <a:r>
              <a:rPr lang="fi-FI" sz="5000" dirty="0"/>
              <a:t> palkkatukea, mikäli </a:t>
            </a:r>
            <a:r>
              <a:rPr lang="fi-FI" sz="5000" dirty="0" err="1"/>
              <a:t>TE-palvelun</a:t>
            </a:r>
            <a:r>
              <a:rPr lang="fi-FI" sz="5000" dirty="0"/>
              <a:t> palkkatukeen osoitetut määrärahat ovat loppuneet. Yrityksen on täytettävä </a:t>
            </a:r>
            <a:r>
              <a:rPr lang="fi-FI" sz="5000" dirty="0" err="1"/>
              <a:t>TE-palvelun</a:t>
            </a:r>
            <a:r>
              <a:rPr lang="fi-FI" sz="5000" dirty="0"/>
              <a:t> edellyttämät kriteerit myös kaupungin myöntämän palkkatuen saamiseksi.</a:t>
            </a:r>
          </a:p>
          <a:p>
            <a:pPr marL="0" indent="0" hangingPunct="0">
              <a:buNone/>
            </a:pPr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Someron kaupungin myöntämä palkkatuki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24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fi-FI" sz="2100" dirty="0" smtClean="0"/>
              <a:t>Tukea </a:t>
            </a:r>
            <a:r>
              <a:rPr lang="fi-FI" sz="2100" dirty="0"/>
              <a:t>voidaan myöntää, mikäli työllistettävän henkilön työaika on vähintään 18 tuntia per työviikko.</a:t>
            </a:r>
          </a:p>
          <a:p>
            <a:pPr marL="0" indent="0" hangingPunct="0">
              <a:buNone/>
            </a:pPr>
            <a:r>
              <a:rPr lang="fi-FI" sz="2100" dirty="0"/>
              <a:t> </a:t>
            </a:r>
          </a:p>
          <a:p>
            <a:pPr hangingPunct="0"/>
            <a:r>
              <a:rPr lang="fi-FI" sz="2100" dirty="0" smtClean="0"/>
              <a:t>Palkkatukilisää </a:t>
            </a:r>
            <a:r>
              <a:rPr lang="fi-FI" sz="2100" dirty="0"/>
              <a:t>maksetaan enintään kuuden kuukauden ajan ja se on maksimissaan 500€/kk määräytyen siten, että voittoa tavoitteleville yrityksille ja yhteisöille myönnettävä kaikki julkinen tuki yhteenlaskettuna saa olla enintään 50 % palkkakustannuksista sivukulut mukaan lukien sekä voittoa tavoittelemattomille yhdistyksille enintään 90 % palkkakustannuksista sivukulut mukaan lukien. </a:t>
            </a:r>
          </a:p>
          <a:p>
            <a:pPr marL="0" indent="0" hangingPunc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fi-FI" sz="2100" dirty="0" smtClean="0"/>
              <a:t>Tuen </a:t>
            </a:r>
            <a:r>
              <a:rPr lang="fi-FI" sz="2100" dirty="0"/>
              <a:t>maksatusta on haettava viimeistään neljän kuukauden kuluessa maksuun haettavan jakson päättymisestä</a:t>
            </a:r>
            <a:r>
              <a:rPr lang="fi-FI" sz="2100" dirty="0" smtClean="0"/>
              <a:t>.</a:t>
            </a:r>
          </a:p>
          <a:p>
            <a:pPr marL="0" indent="0" hangingPunct="0">
              <a:buNone/>
            </a:pPr>
            <a:endParaRPr lang="fi-FI" sz="2100" dirty="0"/>
          </a:p>
          <a:p>
            <a:pPr hangingPunct="0"/>
            <a:r>
              <a:rPr lang="fi-FI" sz="2100" dirty="0" smtClean="0"/>
              <a:t>Maksatusta </a:t>
            </a:r>
            <a:r>
              <a:rPr lang="fi-FI" sz="2100" dirty="0"/>
              <a:t>haetaan toimittamalla kaupungin elinkeinotoimeen kopiot </a:t>
            </a:r>
            <a:r>
              <a:rPr lang="fi-FI" sz="2100" dirty="0" err="1"/>
              <a:t>TE-toimistolle</a:t>
            </a:r>
            <a:r>
              <a:rPr lang="fi-FI" sz="2100" dirty="0"/>
              <a:t> toimitetuista palkkatuen maksatushakemuksista sekä todistus maksetuista palkoista. Kopioihin tulee laittaa hakijan allekirjoitus ja pvm (esim. lisätietokenttään</a:t>
            </a:r>
            <a:r>
              <a:rPr lang="fi-FI" sz="2100" dirty="0" smtClean="0"/>
              <a:t>).</a:t>
            </a:r>
          </a:p>
          <a:p>
            <a:pPr hangingPunct="0"/>
            <a:endParaRPr lang="fi-FI" sz="2100" dirty="0"/>
          </a:p>
          <a:p>
            <a:pPr hangingPunct="0"/>
            <a:r>
              <a:rPr lang="fi-FI" sz="2100" dirty="0" smtClean="0"/>
              <a:t>Palkkatukea </a:t>
            </a:r>
            <a:r>
              <a:rPr lang="fi-FI" sz="2100" dirty="0"/>
              <a:t>saavien henkilöiden määrää ei ole rajattu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8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Perustyöjakso </a:t>
            </a:r>
            <a:r>
              <a:rPr lang="fi-FI" dirty="0"/>
              <a:t>on vähintään neljä viikkoa, ja viikkoa kohti työtunteja pitää olla vähintään </a:t>
            </a:r>
            <a:r>
              <a:rPr lang="fi-FI" dirty="0" smtClean="0"/>
              <a:t>20.</a:t>
            </a:r>
          </a:p>
          <a:p>
            <a:endParaRPr lang="fi-FI" dirty="0"/>
          </a:p>
          <a:p>
            <a:r>
              <a:rPr lang="fi-FI" dirty="0" smtClean="0"/>
              <a:t>Tuen </a:t>
            </a:r>
            <a:r>
              <a:rPr lang="fi-FI" dirty="0"/>
              <a:t>määrä on 300 euroa / työllistetty </a:t>
            </a:r>
            <a:r>
              <a:rPr lang="fi-FI" dirty="0" smtClean="0"/>
              <a:t>nuori</a:t>
            </a:r>
          </a:p>
          <a:p>
            <a:endParaRPr lang="fi-FI" dirty="0" smtClean="0"/>
          </a:p>
          <a:p>
            <a:r>
              <a:rPr lang="fi-FI" dirty="0" smtClean="0"/>
              <a:t>Yksi </a:t>
            </a:r>
            <a:r>
              <a:rPr lang="fi-FI" dirty="0"/>
              <a:t>työnantaja voi hakea tukea enintään kahteen työntekijään.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Kesätyöpaikkatuki </a:t>
            </a:r>
            <a:r>
              <a:rPr lang="fi-FI" b="1" dirty="0"/>
              <a:t>2017</a:t>
            </a:r>
            <a:br>
              <a:rPr lang="fi-FI" b="1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7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Juuso Alatalo; Someron kaupungin elinkeinotoimen kehittämisasiantuntija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g</a:t>
            </a:r>
            <a:r>
              <a:rPr lang="fi-FI" dirty="0" smtClean="0"/>
              <a:t>sm 040 126 8272 ; s-posti </a:t>
            </a:r>
            <a:r>
              <a:rPr lang="fi-FI" dirty="0" err="1" smtClean="0">
                <a:hlinkClick r:id="rId2"/>
              </a:rPr>
              <a:t>juuso.alatalo@somero.fi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Yhteistyö, vuorovaikutus, luottamus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7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Tuen </a:t>
            </a:r>
            <a:r>
              <a:rPr lang="fi-FI" dirty="0"/>
              <a:t>piiriin kuuluvan nuoren tulee olla 15-24 –</a:t>
            </a:r>
            <a:r>
              <a:rPr lang="fi-FI" dirty="0" err="1"/>
              <a:t>vuotias</a:t>
            </a:r>
            <a:r>
              <a:rPr lang="fi-FI" dirty="0"/>
              <a:t> koululainen tai opiskelija tai tämän vuoden keväällä opiskelunsa tai koulunsa päättävä nuori. 15 vuoden ikä tulee täyttyä työsuhteen alkamiseen mennessä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/>
              <a:t>Tukea ei ole tarkoitettu yrittäjän oman lapsen työllistämiseen omassa yrityksessä.</a:t>
            </a:r>
          </a:p>
          <a:p>
            <a:endParaRPr lang="fi-FI" dirty="0" smtClean="0"/>
          </a:p>
          <a:p>
            <a:r>
              <a:rPr lang="fi-FI" dirty="0"/>
              <a:t>Hakemukset tulee palauttaa kaupunginvirastoon 20.3.2017 klo 16.00 </a:t>
            </a:r>
            <a:r>
              <a:rPr lang="fi-FI" dirty="0" smtClean="0"/>
              <a:t>mennessä.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Salon </a:t>
            </a:r>
            <a:r>
              <a:rPr lang="fi-FI" dirty="0"/>
              <a:t>seudun rakennemuutosstatus päättyy tämän vuoden loppuun.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Viime vuodelta </a:t>
            </a:r>
            <a:r>
              <a:rPr lang="fi-FI" dirty="0" smtClean="0"/>
              <a:t>siirtyneet tukiosuudet; kehittämisavustus + rakennemuutosalueen tuki. 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 smtClean="0"/>
              <a:t>Rakennemuutosalueen tuessa tiukemmat </a:t>
            </a:r>
            <a:r>
              <a:rPr lang="fi-FI" dirty="0"/>
              <a:t>kriteerit; esim. </a:t>
            </a:r>
            <a:r>
              <a:rPr lang="fi-FI" dirty="0" err="1"/>
              <a:t>vähäpäästöisyyden</a:t>
            </a:r>
            <a:r>
              <a:rPr lang="fi-FI" dirty="0"/>
              <a:t> ja energiatehokkuuden edistäminen sekä työpaikkojen määrän kasvu. 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Tarkoituksena on tiiviimmin pohtia somerolaisten yritysten mahdollisuutta hyödyntää </a:t>
            </a:r>
            <a:r>
              <a:rPr lang="fi-FI" dirty="0" err="1"/>
              <a:t>ELY-keskuksen</a:t>
            </a:r>
            <a:r>
              <a:rPr lang="fi-FI" dirty="0"/>
              <a:t> tarjoamia tukia. </a:t>
            </a:r>
            <a:r>
              <a:rPr lang="fi-FI" dirty="0" smtClean="0"/>
              <a:t>Elinkeinotoimi opastaa yrittäjää tukiasioissa.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Rakennemuutosalueen tuet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3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Palvelupäivä</a:t>
            </a:r>
          </a:p>
          <a:p>
            <a:r>
              <a:rPr lang="fi-FI" dirty="0" smtClean="0"/>
              <a:t>Harjun tonttihuutokauppa</a:t>
            </a:r>
          </a:p>
          <a:p>
            <a:r>
              <a:rPr lang="fi-FI" dirty="0" smtClean="0"/>
              <a:t>Somero 150-v juhlavuosi</a:t>
            </a:r>
          </a:p>
          <a:p>
            <a:r>
              <a:rPr lang="fi-FI" dirty="0" smtClean="0"/>
              <a:t>Yhteistyö Yrityssalon kanssa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Mukana kaikessa yrittäjää, työntekijää, työnhakijaa ja kaupunkia tukevissa hankkeissa.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421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5445224"/>
            <a:ext cx="7772400" cy="504056"/>
          </a:xfrm>
        </p:spPr>
        <p:txBody>
          <a:bodyPr/>
          <a:lstStyle/>
          <a:p>
            <a:r>
              <a:rPr lang="fi-FI" dirty="0" smtClean="0"/>
              <a:t>Juttu </a:t>
            </a:r>
            <a:r>
              <a:rPr lang="fi-FI" dirty="0" err="1" smtClean="0"/>
              <a:t>tääl</a:t>
            </a:r>
            <a:r>
              <a:rPr lang="fi-FI" dirty="0" smtClean="0"/>
              <a:t> onnistuu!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47664" y="6021288"/>
            <a:ext cx="6400800" cy="553616"/>
          </a:xfrm>
        </p:spPr>
        <p:txBody>
          <a:bodyPr>
            <a:normAutofit/>
          </a:bodyPr>
          <a:lstStyle/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393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Elinkeinoelämän kehittäminen </a:t>
            </a:r>
          </a:p>
          <a:p>
            <a:r>
              <a:rPr lang="fi-FI" dirty="0" smtClean="0"/>
              <a:t>Yritysneuvonta </a:t>
            </a:r>
          </a:p>
          <a:p>
            <a:r>
              <a:rPr lang="fi-FI" dirty="0" smtClean="0"/>
              <a:t>Kaupunkikehitys</a:t>
            </a:r>
          </a:p>
          <a:p>
            <a:r>
              <a:rPr lang="fi-FI" dirty="0" smtClean="0"/>
              <a:t>Markkinointi</a:t>
            </a:r>
            <a:endParaRPr lang="fi-FI" dirty="0"/>
          </a:p>
          <a:p>
            <a:r>
              <a:rPr lang="fi-FI" dirty="0"/>
              <a:t>U</a:t>
            </a:r>
            <a:r>
              <a:rPr lang="fi-FI" dirty="0" smtClean="0"/>
              <a:t>usien </a:t>
            </a:r>
            <a:r>
              <a:rPr lang="fi-FI" dirty="0"/>
              <a:t>työpaikkojen syntyminen sekä nykyisten työpaikkojen </a:t>
            </a:r>
            <a:r>
              <a:rPr lang="fi-FI" dirty="0" smtClean="0"/>
              <a:t>säilyminen</a:t>
            </a:r>
          </a:p>
          <a:p>
            <a:r>
              <a:rPr lang="fi-FI" dirty="0" smtClean="0"/>
              <a:t>Sidosryhmäyhteistyö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Elinkeinotoimen 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6449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i-FI" sz="5600" b="1" dirty="0">
                <a:latin typeface="+mj-lt"/>
              </a:rPr>
              <a:t>Kehittämisasiantuntija Juuso Alatalo</a:t>
            </a:r>
          </a:p>
          <a:p>
            <a:pPr lvl="1" algn="ctr"/>
            <a:r>
              <a:rPr lang="fi-FI" sz="5600" dirty="0" smtClean="0"/>
              <a:t>Elinkeinotoimen hallinto + elinkeinolautakunta </a:t>
            </a:r>
            <a:endParaRPr lang="fi-FI" sz="5600" dirty="0"/>
          </a:p>
          <a:p>
            <a:pPr lvl="1" algn="ctr"/>
            <a:r>
              <a:rPr lang="fi-FI" sz="5600" dirty="0" smtClean="0">
                <a:latin typeface="+mj-lt"/>
              </a:rPr>
              <a:t>Yritysneuvonta</a:t>
            </a:r>
            <a:endParaRPr lang="fi-FI" sz="5600" dirty="0">
              <a:latin typeface="+mj-lt"/>
            </a:endParaRPr>
          </a:p>
          <a:p>
            <a:pPr lvl="1" algn="ctr"/>
            <a:r>
              <a:rPr lang="fi-FI" sz="5600" dirty="0">
                <a:latin typeface="+mj-lt"/>
              </a:rPr>
              <a:t>E</a:t>
            </a:r>
            <a:r>
              <a:rPr lang="fi-FI" sz="5600" dirty="0" smtClean="0">
                <a:latin typeface="+mj-lt"/>
              </a:rPr>
              <a:t>linkeinoelämän </a:t>
            </a:r>
            <a:r>
              <a:rPr lang="fi-FI" sz="5600" dirty="0">
                <a:latin typeface="+mj-lt"/>
              </a:rPr>
              <a:t>kehittäminen </a:t>
            </a:r>
          </a:p>
          <a:p>
            <a:pPr lvl="2" algn="ctr"/>
            <a:r>
              <a:rPr lang="fi-FI" sz="5600" dirty="0">
                <a:latin typeface="+mj-lt"/>
              </a:rPr>
              <a:t>teollisuuden yritykset</a:t>
            </a:r>
          </a:p>
          <a:p>
            <a:pPr lvl="2" algn="ctr"/>
            <a:r>
              <a:rPr lang="fi-FI" sz="5600" dirty="0">
                <a:latin typeface="+mj-lt"/>
              </a:rPr>
              <a:t>maa- ja metsätalouden yritykset</a:t>
            </a:r>
          </a:p>
          <a:p>
            <a:pPr lvl="2" algn="ctr"/>
            <a:r>
              <a:rPr lang="fi-FI" sz="5600" dirty="0">
                <a:latin typeface="+mj-lt"/>
              </a:rPr>
              <a:t>suuret työnantajat</a:t>
            </a:r>
          </a:p>
          <a:p>
            <a:pPr lvl="2" algn="ctr"/>
            <a:r>
              <a:rPr lang="fi-FI" sz="5600" dirty="0">
                <a:latin typeface="+mj-lt"/>
              </a:rPr>
              <a:t>työllisyysasiat</a:t>
            </a:r>
          </a:p>
          <a:p>
            <a:pPr lvl="1" algn="ctr"/>
            <a:r>
              <a:rPr lang="fi-FI" sz="5600" dirty="0">
                <a:latin typeface="+mj-lt"/>
              </a:rPr>
              <a:t>Yritysyhteistyö </a:t>
            </a:r>
          </a:p>
          <a:p>
            <a:pPr lvl="1" algn="ctr"/>
            <a:r>
              <a:rPr lang="fi-FI" sz="5600" dirty="0">
                <a:latin typeface="+mj-lt"/>
              </a:rPr>
              <a:t>Yritysverkostot</a:t>
            </a:r>
          </a:p>
          <a:p>
            <a:pPr lvl="1" algn="ctr"/>
            <a:r>
              <a:rPr lang="fi-FI" sz="5600" dirty="0">
                <a:latin typeface="+mj-lt"/>
              </a:rPr>
              <a:t>Kehittämishankkeet </a:t>
            </a:r>
          </a:p>
          <a:p>
            <a:pPr marL="0" indent="0" algn="ctr">
              <a:buNone/>
            </a:pPr>
            <a:endParaRPr lang="fi-FI" sz="5600" dirty="0">
              <a:latin typeface="+mj-lt"/>
            </a:endParaRPr>
          </a:p>
          <a:p>
            <a:pPr algn="ctr"/>
            <a:r>
              <a:rPr lang="fi-FI" sz="5600" b="1" dirty="0">
                <a:latin typeface="+mj-lt"/>
              </a:rPr>
              <a:t>Elinkeinoasiantuntija Tanja Uusitalo</a:t>
            </a:r>
          </a:p>
          <a:p>
            <a:pPr lvl="1" algn="ctr"/>
            <a:r>
              <a:rPr lang="fi-FI" sz="5600" dirty="0">
                <a:latin typeface="+mj-lt"/>
              </a:rPr>
              <a:t>Yritysneuvonta</a:t>
            </a:r>
          </a:p>
          <a:p>
            <a:pPr lvl="1" algn="ctr"/>
            <a:r>
              <a:rPr lang="fi-FI" sz="5600" dirty="0">
                <a:latin typeface="+mj-lt"/>
              </a:rPr>
              <a:t>Elinkeinoelämän kehittäminen</a:t>
            </a:r>
          </a:p>
          <a:p>
            <a:pPr lvl="2" algn="ctr"/>
            <a:r>
              <a:rPr lang="fi-FI" sz="5600" dirty="0">
                <a:latin typeface="+mj-lt"/>
              </a:rPr>
              <a:t>Matkailuyritykset</a:t>
            </a:r>
          </a:p>
          <a:p>
            <a:pPr lvl="2" algn="ctr"/>
            <a:r>
              <a:rPr lang="fi-FI" sz="5600" dirty="0">
                <a:latin typeface="+mj-lt"/>
              </a:rPr>
              <a:t>Vapaa-ajan yritykset</a:t>
            </a:r>
          </a:p>
          <a:p>
            <a:pPr lvl="2" algn="ctr"/>
            <a:r>
              <a:rPr lang="fi-FI" sz="5600" dirty="0">
                <a:latin typeface="+mj-lt"/>
              </a:rPr>
              <a:t>Palveluyritykset</a:t>
            </a:r>
          </a:p>
          <a:p>
            <a:pPr lvl="2" algn="ctr"/>
            <a:r>
              <a:rPr lang="fi-FI" sz="5600" dirty="0">
                <a:latin typeface="+mj-lt"/>
              </a:rPr>
              <a:t>Mikroyritykset</a:t>
            </a:r>
          </a:p>
          <a:p>
            <a:pPr lvl="2" algn="ctr"/>
            <a:r>
              <a:rPr lang="fi-FI" sz="5600" dirty="0">
                <a:latin typeface="+mj-lt"/>
              </a:rPr>
              <a:t>Yrittäjyyskasvatus</a:t>
            </a:r>
          </a:p>
          <a:p>
            <a:pPr lvl="1" algn="ctr"/>
            <a:r>
              <a:rPr lang="fi-FI" sz="5600" dirty="0">
                <a:latin typeface="+mj-lt"/>
              </a:rPr>
              <a:t>Sidosryhmätyöskentely/yhteistyökumppanit</a:t>
            </a:r>
          </a:p>
          <a:p>
            <a:pPr lvl="1" algn="ctr"/>
            <a:r>
              <a:rPr lang="fi-FI" sz="5600" dirty="0">
                <a:latin typeface="+mj-lt"/>
              </a:rPr>
              <a:t>Markkinointi ja viestintä </a:t>
            </a:r>
          </a:p>
          <a:p>
            <a:pPr lvl="1" algn="ctr"/>
            <a:r>
              <a:rPr lang="fi-FI" sz="5600" dirty="0">
                <a:latin typeface="+mj-lt"/>
              </a:rPr>
              <a:t>Yritysten tontit ja toimitilat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2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8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251520" y="1196752"/>
            <a:ext cx="1800200" cy="4464496"/>
          </a:xfrm>
        </p:spPr>
        <p:txBody>
          <a:bodyPr/>
          <a:lstStyle/>
          <a:p>
            <a:r>
              <a:rPr lang="fi-FI" sz="1200" u="sng" dirty="0" smtClean="0"/>
              <a:t>Isäntäkaupungit: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200" dirty="0" smtClean="0"/>
              <a:t>Kauhajoki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200" dirty="0" smtClean="0"/>
              <a:t>Kurikka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200" dirty="0" smtClean="0"/>
              <a:t>Lieksa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200" dirty="0" smtClean="0"/>
              <a:t>Forssa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200" dirty="0" smtClean="0"/>
              <a:t>Imatra </a:t>
            </a:r>
          </a:p>
          <a:p>
            <a:pPr marL="342900" indent="-342900"/>
            <a:endParaRPr lang="fi-FI" sz="1200" dirty="0" smtClean="0"/>
          </a:p>
        </p:txBody>
      </p:sp>
      <p:sp>
        <p:nvSpPr>
          <p:cNvPr id="8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051720" y="980728"/>
            <a:ext cx="2520280" cy="4824536"/>
          </a:xfrm>
        </p:spPr>
        <p:txBody>
          <a:bodyPr vert="horz">
            <a:normAutofit fontScale="92500" lnSpcReduction="10000"/>
          </a:bodyPr>
          <a:lstStyle/>
          <a:p>
            <a:r>
              <a:rPr lang="fi-FI" sz="1200" b="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Verkoston muut kaupungit (Seutukaupungit jotka osallistuvat ohjelman rahoitukseen): 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Alajärvi (</a:t>
            </a:r>
            <a:r>
              <a:rPr lang="fi-FI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Järvi-Pohjanmaan</a:t>
            </a: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Yrityspalvelu Oy)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Alavus (Alavuden kehitys Oy)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Hamina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Heinola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Huittinen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Kannus (Keski-Pohjan Yrityspalvelu)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Kaskinen (ei virallisesti seutukaupunki)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Kemi (</a:t>
            </a:r>
            <a:r>
              <a:rPr lang="fi-FI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Digipolis</a:t>
            </a: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Kokemäki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Lohja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Loimaa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Parkano (</a:t>
            </a:r>
            <a:r>
              <a:rPr lang="fi-FI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Kehitys-Parkki</a:t>
            </a: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Oy)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Raasepori</a:t>
            </a:r>
            <a:endParaRPr lang="fi-FI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Rauma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Salo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Sastamala</a:t>
            </a: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i-FI" sz="1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Sastamalan</a:t>
            </a: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Seudun Yrityspalvelu Oy)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Somero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fi-FI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Valkeakoski</a:t>
            </a:r>
          </a:p>
          <a:p>
            <a:pPr marL="342900" lvl="0" indent="-342900"/>
            <a:endParaRPr lang="fi-FI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endParaRPr lang="fi-FI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fi-FI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fi-FI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 smtClean="0"/>
              <a:t>SEUTU-ohjelman</a:t>
            </a:r>
            <a:r>
              <a:rPr lang="fi-FI" u="sng" dirty="0" smtClean="0"/>
              <a:t> osallistujakaupungit</a:t>
            </a:r>
            <a:endParaRPr lang="fi-FI" u="sng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3"/>
            <a:ext cx="3956501" cy="493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3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in paikkamerkki 5"/>
          <p:cNvSpPr>
            <a:spLocks noGrp="1"/>
          </p:cNvSpPr>
          <p:nvPr>
            <p:ph type="body" sz="quarter" idx="10"/>
          </p:nvPr>
        </p:nvSpPr>
        <p:spPr>
          <a:xfrm>
            <a:off x="251520" y="1052736"/>
            <a:ext cx="1800199" cy="361111"/>
          </a:xfrm>
        </p:spPr>
        <p:txBody>
          <a:bodyPr/>
          <a:lstStyle/>
          <a:p>
            <a:r>
              <a:rPr lang="fi-FI" sz="1600" dirty="0" smtClean="0"/>
              <a:t>Tason rooli</a:t>
            </a:r>
            <a:endParaRPr lang="fi-FI" sz="1600" dirty="0"/>
          </a:p>
        </p:txBody>
      </p:sp>
      <p:sp>
        <p:nvSpPr>
          <p:cNvPr id="24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3707904" y="980728"/>
            <a:ext cx="1800199" cy="361111"/>
          </a:xfrm>
        </p:spPr>
        <p:txBody>
          <a:bodyPr/>
          <a:lstStyle/>
          <a:p>
            <a:r>
              <a:rPr lang="fi-FI" sz="1600" dirty="0" smtClean="0"/>
              <a:t>Keskeiset tahot</a:t>
            </a:r>
            <a:endParaRPr lang="fi-FI" sz="16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3733"/>
          </a:xfrm>
        </p:spPr>
        <p:txBody>
          <a:bodyPr/>
          <a:lstStyle/>
          <a:p>
            <a:pPr algn="ctr"/>
            <a:r>
              <a:rPr lang="fi-FI" sz="2800" u="sng" dirty="0" err="1" smtClean="0"/>
              <a:t>SEUTU-ohjelman</a:t>
            </a:r>
            <a:r>
              <a:rPr lang="fi-FI" sz="2800" u="sng" dirty="0" smtClean="0"/>
              <a:t> toiminnan tasot</a:t>
            </a:r>
            <a:endParaRPr lang="fi-FI" sz="2800" u="sng" dirty="0"/>
          </a:p>
        </p:txBody>
      </p:sp>
      <p:sp>
        <p:nvSpPr>
          <p:cNvPr id="25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7271792" y="908720"/>
            <a:ext cx="1872208" cy="361111"/>
          </a:xfrm>
        </p:spPr>
        <p:txBody>
          <a:bodyPr>
            <a:normAutofit fontScale="77500" lnSpcReduction="20000"/>
          </a:bodyPr>
          <a:lstStyle/>
          <a:p>
            <a:r>
              <a:rPr lang="fi-FI" sz="1600" dirty="0" err="1" smtClean="0"/>
              <a:t>SEUTU-ohjelman</a:t>
            </a:r>
            <a:r>
              <a:rPr lang="fi-FI" sz="1600" dirty="0" smtClean="0"/>
              <a:t> rooli</a:t>
            </a:r>
            <a:endParaRPr lang="fi-FI" sz="16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1835696" y="1628800"/>
            <a:ext cx="540060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Yhteistyöryhmä</a:t>
            </a:r>
          </a:p>
          <a:p>
            <a:pPr algn="ctr"/>
            <a:r>
              <a:rPr lang="fi-FI" sz="1000" dirty="0" smtClean="0"/>
              <a:t>Seutukaupunkien ja ministeriöiden yhteinen yhteistyöryhmä kokoontuu säännöllisesti n. 4 kertaa vuodessa. Ryhmä koostuu seutukaupunkien edustajista ja 6 ministeriön edustuksesta. </a:t>
            </a:r>
            <a:r>
              <a:rPr lang="fi-FI" sz="1000" dirty="0" err="1" smtClean="0"/>
              <a:t>SEUTU-ohjelmaan</a:t>
            </a:r>
            <a:r>
              <a:rPr lang="fi-FI" sz="1000" dirty="0" smtClean="0"/>
              <a:t> osallistuvat kaupungit ovat tiiviisti mukana yhteistyöryhmän taustavalmistelussa.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1835696" y="2924944"/>
            <a:ext cx="540060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Seutukaupunkien kehittäjät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1835696" y="3861048"/>
            <a:ext cx="540060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Seutukaupunkien yrityspalvelut</a:t>
            </a: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3275856" y="5085184"/>
            <a:ext cx="3892223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Paikalliset pilotit</a:t>
            </a:r>
            <a:endParaRPr lang="fi-FI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1907704" y="5661248"/>
            <a:ext cx="295611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Paikalliset kokeilut</a:t>
            </a:r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4932041" y="5661248"/>
            <a:ext cx="227393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1907703" y="5085184"/>
            <a:ext cx="1296145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/>
          <p:cNvCxnSpPr/>
          <p:nvPr/>
        </p:nvCxnSpPr>
        <p:spPr>
          <a:xfrm>
            <a:off x="251520" y="2708920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251520" y="4869160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ikehys 15"/>
          <p:cNvSpPr txBox="1"/>
          <p:nvPr/>
        </p:nvSpPr>
        <p:spPr>
          <a:xfrm>
            <a:off x="251520" y="17728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Vaikuttamis- ja linjaustaso</a:t>
            </a:r>
            <a:endParaRPr lang="fi-FI" sz="1400" dirty="0"/>
          </a:p>
        </p:txBody>
      </p:sp>
      <p:sp>
        <p:nvSpPr>
          <p:cNvPr id="17" name="Tekstikehys 16"/>
          <p:cNvSpPr txBox="1"/>
          <p:nvPr/>
        </p:nvSpPr>
        <p:spPr>
          <a:xfrm>
            <a:off x="179512" y="3140968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Verkottumis-</a:t>
            </a:r>
            <a:r>
              <a:rPr lang="fi-FI" sz="1400" dirty="0"/>
              <a:t> </a:t>
            </a:r>
            <a:r>
              <a:rPr lang="fi-FI" sz="1400" dirty="0" smtClean="0"/>
              <a:t>ja yhteistyötaso, generoi paikallisen toimenpiteitä paikalliselle tasolle.</a:t>
            </a:r>
            <a:endParaRPr lang="fi-FI" sz="1400" dirty="0"/>
          </a:p>
        </p:txBody>
      </p:sp>
      <p:sp>
        <p:nvSpPr>
          <p:cNvPr id="18" name="Tekstikehys 17"/>
          <p:cNvSpPr txBox="1"/>
          <p:nvPr/>
        </p:nvSpPr>
        <p:spPr>
          <a:xfrm>
            <a:off x="251520" y="53012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Paikallinen toiminnan taso</a:t>
            </a:r>
            <a:endParaRPr lang="fi-FI" sz="1400" dirty="0"/>
          </a:p>
        </p:txBody>
      </p:sp>
      <p:sp>
        <p:nvSpPr>
          <p:cNvPr id="19" name="Tekstikehys 18"/>
          <p:cNvSpPr txBox="1"/>
          <p:nvPr/>
        </p:nvSpPr>
        <p:spPr>
          <a:xfrm>
            <a:off x="7380312" y="162880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Valmistelee ja koordinoi tätä tasoa yhdessä seutukaupunkiverkoston kanssa</a:t>
            </a:r>
            <a:endParaRPr lang="fi-FI" sz="1200" dirty="0"/>
          </a:p>
        </p:txBody>
      </p:sp>
      <p:sp>
        <p:nvSpPr>
          <p:cNvPr id="20" name="Tekstikehys 19"/>
          <p:cNvSpPr txBox="1"/>
          <p:nvPr/>
        </p:nvSpPr>
        <p:spPr>
          <a:xfrm>
            <a:off x="7380312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Koordinoi yhteistyötä ja verkottumista. </a:t>
            </a:r>
            <a:r>
              <a:rPr lang="fi-FI" sz="1200" dirty="0" err="1" smtClean="0"/>
              <a:t>SEUTU-ohjelma</a:t>
            </a:r>
            <a:r>
              <a:rPr lang="fi-FI" sz="1200" dirty="0" smtClean="0"/>
              <a:t> vetäjän roolissa. </a:t>
            </a:r>
            <a:endParaRPr lang="fi-FI" sz="1200" dirty="0"/>
          </a:p>
        </p:txBody>
      </p:sp>
      <p:sp>
        <p:nvSpPr>
          <p:cNvPr id="21" name="Tekstikehys 20"/>
          <p:cNvSpPr txBox="1"/>
          <p:nvPr/>
        </p:nvSpPr>
        <p:spPr>
          <a:xfrm>
            <a:off x="7308304" y="494116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Auttaa paikallisten pilottien ja kokeilujen liikkeelle saamista mm. tarjoamalla asiantuntijapalveluja. Vastuu toimenpiteistä paikallisella tasolla. Rahoitus pääosin </a:t>
            </a:r>
            <a:r>
              <a:rPr lang="fi-FI" sz="1050" dirty="0" err="1" smtClean="0"/>
              <a:t>SEUTU-ohjelman</a:t>
            </a:r>
            <a:r>
              <a:rPr lang="fi-FI" sz="1050" dirty="0" smtClean="0"/>
              <a:t> ulkopuolelta.</a:t>
            </a:r>
            <a:endParaRPr lang="fi-FI" sz="1050" dirty="0"/>
          </a:p>
        </p:txBody>
      </p:sp>
      <p:cxnSp>
        <p:nvCxnSpPr>
          <p:cNvPr id="22" name="Suora yhdysviiva 21"/>
          <p:cNvCxnSpPr/>
          <p:nvPr/>
        </p:nvCxnSpPr>
        <p:spPr>
          <a:xfrm>
            <a:off x="251520" y="1484784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1</a:t>
            </a:r>
            <a:r>
              <a:rPr lang="fi-FI" dirty="0" smtClean="0"/>
              <a:t>. Matkailun mahdollisuuksien edistäminen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Tarkoituksena on kehittää </a:t>
            </a:r>
            <a:r>
              <a:rPr lang="fi-FI" dirty="0"/>
              <a:t>seutukaupunkien matkailun </a:t>
            </a:r>
            <a:r>
              <a:rPr lang="fi-FI" dirty="0" smtClean="0"/>
              <a:t>vetovoimaisuusprofiileja ja toimenpiteitä, </a:t>
            </a:r>
            <a:r>
              <a:rPr lang="fi-FI" dirty="0"/>
              <a:t>joilla </a:t>
            </a:r>
            <a:r>
              <a:rPr lang="fi-FI" dirty="0" smtClean="0"/>
              <a:t>lisätään eri toimijoiden </a:t>
            </a:r>
            <a:r>
              <a:rPr lang="fi-FI" dirty="0"/>
              <a:t>osaamispääomaa </a:t>
            </a:r>
            <a:r>
              <a:rPr lang="fi-FI" dirty="0" smtClean="0"/>
              <a:t>matkailun </a:t>
            </a:r>
            <a:r>
              <a:rPr lang="fi-FI" dirty="0"/>
              <a:t>mahdollisuuksista ja kriittisistä menestystekijöistä.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9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2</a:t>
            </a:r>
            <a:r>
              <a:rPr lang="fi-FI" dirty="0" smtClean="0"/>
              <a:t>. Kiertotalouden edistäminen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Kiertotalous on talouden uusi malli, jossa materiaalit ja arvo kiertävät ja tuotteille luodaan lisäarvoa palveluilla sekä älykkyydellä.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Sitran </a:t>
            </a:r>
            <a:r>
              <a:rPr lang="fi-FI" dirty="0"/>
              <a:t>selvityksen mukaan kiertotalous on Suomelle 1,5–2,5 miljardin euron arvonlisäyksen kokoinen mahdollisuus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Kiertotalouteen liittyvä pilotti </a:t>
            </a:r>
            <a:r>
              <a:rPr lang="fi-FI" dirty="0" smtClean="0"/>
              <a:t>käynnistyi helmikuussa 2017</a:t>
            </a:r>
            <a:r>
              <a:rPr lang="fi-FI" dirty="0" smtClean="0"/>
              <a:t>. </a:t>
            </a:r>
            <a:r>
              <a:rPr lang="fi-FI" dirty="0" err="1" smtClean="0"/>
              <a:t>SEUTU-ohjelmassa</a:t>
            </a:r>
            <a:r>
              <a:rPr lang="fi-FI" dirty="0" smtClean="0"/>
              <a:t> keskitytään erilaisten sivuvirtojen tunnistamiseen ja niiden potentiaalin hyödyntämiseen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5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ero Sininen">
  <a:themeElements>
    <a:clrScheme name="Somero">
      <a:dk1>
        <a:srgbClr val="3F3F3F"/>
      </a:dk1>
      <a:lt1>
        <a:srgbClr val="70BF49"/>
      </a:lt1>
      <a:dk2>
        <a:srgbClr val="3F3F3F"/>
      </a:dk2>
      <a:lt2>
        <a:srgbClr val="FFFFFF"/>
      </a:lt2>
      <a:accent1>
        <a:srgbClr val="70BF49"/>
      </a:accent1>
      <a:accent2>
        <a:srgbClr val="F8981D"/>
      </a:accent2>
      <a:accent3>
        <a:srgbClr val="00BAD9"/>
      </a:accent3>
      <a:accent4>
        <a:srgbClr val="8064A2"/>
      </a:accent4>
      <a:accent5>
        <a:srgbClr val="F94578"/>
      </a:accent5>
      <a:accent6>
        <a:srgbClr val="00BAD9"/>
      </a:accent6>
      <a:hlink>
        <a:srgbClr val="00BAD9"/>
      </a:hlink>
      <a:folHlink>
        <a:srgbClr val="F8981D"/>
      </a:folHlink>
    </a:clrScheme>
    <a:fontScheme name="Somer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796</Words>
  <Application>Microsoft Office PowerPoint</Application>
  <PresentationFormat>Näytössä katseltava diaesitys (4:3)</PresentationFormat>
  <Paragraphs>174</Paragraphs>
  <Slides>23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Somero Sininen</vt:lpstr>
      <vt:lpstr>Someron SAK 9.3.2017</vt:lpstr>
      <vt:lpstr>PowerPoint-esitys</vt:lpstr>
      <vt:lpstr>Elinkeinotoimen tehtävät</vt:lpstr>
      <vt:lpstr>PowerPoint-esitys</vt:lpstr>
      <vt:lpstr>PowerPoint-esitys</vt:lpstr>
      <vt:lpstr>SEUTU-ohjelman osallistujakaupungit</vt:lpstr>
      <vt:lpstr>SEUTU-ohjelman toiminnan tasot</vt:lpstr>
      <vt:lpstr>PowerPoint-esitys</vt:lpstr>
      <vt:lpstr>PowerPoint-esitys</vt:lpstr>
      <vt:lpstr>PowerPoint-esitys</vt:lpstr>
      <vt:lpstr>Syyskausi 2016</vt:lpstr>
      <vt:lpstr>Vuoden 2017 elinkeinotoimen painopisteet</vt:lpstr>
      <vt:lpstr>PowerPoint-esitys</vt:lpstr>
      <vt:lpstr>PowerPoint-esitys</vt:lpstr>
      <vt:lpstr>Muuta erityistä; TYÖLLISYYS</vt:lpstr>
      <vt:lpstr>Someron kaupungin myöntämä palkkatuki</vt:lpstr>
      <vt:lpstr>PowerPoint-esitys</vt:lpstr>
      <vt:lpstr>PowerPoint-esitys</vt:lpstr>
      <vt:lpstr> Kesätyöpaikkatuki 2017 </vt:lpstr>
      <vt:lpstr>PowerPoint-esitys</vt:lpstr>
      <vt:lpstr>Rakennemuutosalueen tuet</vt:lpstr>
      <vt:lpstr>PowerPoint-esitys</vt:lpstr>
      <vt:lpstr>Juttu tääl onnistuu!</vt:lpstr>
    </vt:vector>
  </TitlesOfParts>
  <Company>Someron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Tanja Uusitalo</dc:creator>
  <cp:lastModifiedBy>Alatalo Juuso</cp:lastModifiedBy>
  <cp:revision>11</cp:revision>
  <cp:lastPrinted>2015-06-12T07:18:45Z</cp:lastPrinted>
  <dcterms:created xsi:type="dcterms:W3CDTF">2015-06-17T09:39:48Z</dcterms:created>
  <dcterms:modified xsi:type="dcterms:W3CDTF">2017-03-09T13:09:53Z</dcterms:modified>
</cp:coreProperties>
</file>